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0"/>
  </p:normalViewPr>
  <p:slideViewPr>
    <p:cSldViewPr snapToGrid="0">
      <p:cViewPr varScale="1">
        <p:scale>
          <a:sx n="118" d="100"/>
          <a:sy n="118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6"/>
          <p:cNvPicPr>
            <a:picLocks noChangeAspect="1"/>
          </p:cNvPicPr>
          <p:nvPr/>
        </p:nvPicPr>
        <p:blipFill>
          <a:blip r:embed="rId3"/>
          <a:srcRect l="20833" r="20833"/>
          <a:stretch>
            <a:fillRect/>
          </a:stretch>
        </p:blipFill>
        <p:spPr>
          <a:xfrm>
            <a:off x="6858000" y="0"/>
            <a:ext cx="533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779449-AADE-4D89-B773-679C79FE83D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953250" cy="6858000"/>
          </a:xfrm>
          <a:prstGeom prst="rect">
            <a:avLst/>
          </a:prstGeom>
          <a:solidFill>
            <a:srgbClr val="F7F1E7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0B6D68-E27E-446C-A01A-1C92F12B4B44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98A5B"/>
                </a:solidFill>
              </a:defRPr>
            </a:pPr>
            <a:r>
              <a:rPr lang="en-GB" sz="1050" b="1" dirty="0">
                <a:solidFill>
                  <a:srgbClr val="E98A5B"/>
                </a:solidFill>
              </a:rPr>
              <a:t>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B6190-B80D-4AFD-9010-4E4667DC15D0}"/>
              </a:ext>
            </a:extLst>
          </p:cNvPr>
          <p:cNvSpPr>
            <a:spLocks noGrp="1"/>
          </p:cNvSpPr>
          <p:nvPr/>
        </p:nvSpPr>
        <p:spPr>
          <a:xfrm>
            <a:off x="971550" y="304800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lang="en-GB" sz="1050" b="1" dirty="0">
                <a:solidFill>
                  <a:srgbClr val="2F5D50"/>
                </a:solidFill>
              </a:rPr>
              <a:t>MEDIA KIT 2026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CEE483A-E1BD-425D-8CF7-D2BEF5574533}"/>
              </a:ext>
            </a:extLst>
          </p:cNvPr>
          <p:cNvSpPr>
            <a:spLocks noGrp="1"/>
          </p:cNvSpPr>
          <p:nvPr/>
        </p:nvSpPr>
        <p:spPr>
          <a:xfrm>
            <a:off x="495300" y="933450"/>
            <a:ext cx="1257300" cy="304800"/>
          </a:xfrm>
          <a:prstGeom prst="roundRect">
            <a:avLst>
              <a:gd name="adj" fmla="val 50000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3D8BBA-76D6-4964-B04C-06C16497D01F}"/>
              </a:ext>
            </a:extLst>
          </p:cNvPr>
          <p:cNvSpPr>
            <a:spLocks noGrp="1"/>
          </p:cNvSpPr>
          <p:nvPr/>
        </p:nvSpPr>
        <p:spPr>
          <a:xfrm>
            <a:off x="609600" y="1000125"/>
            <a:ext cx="10287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176B87"/>
                </a:solidFill>
              </a:defRPr>
            </a:pPr>
            <a:r>
              <a:rPr lang="en-GB" sz="900" b="1" dirty="0">
                <a:solidFill>
                  <a:srgbClr val="176B87"/>
                </a:solidFill>
              </a:rPr>
              <a:t>SOLO TRAVEL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8BBD8F6-F22E-4777-9809-094857AB5AB5}"/>
              </a:ext>
            </a:extLst>
          </p:cNvPr>
          <p:cNvSpPr>
            <a:spLocks noGrp="1"/>
          </p:cNvSpPr>
          <p:nvPr/>
        </p:nvSpPr>
        <p:spPr>
          <a:xfrm>
            <a:off x="1847850" y="933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A8FC16-573C-4BC2-9D09-1F36899946B9}"/>
              </a:ext>
            </a:extLst>
          </p:cNvPr>
          <p:cNvSpPr>
            <a:spLocks noGrp="1"/>
          </p:cNvSpPr>
          <p:nvPr/>
        </p:nvSpPr>
        <p:spPr>
          <a:xfrm>
            <a:off x="1962150" y="1000125"/>
            <a:ext cx="139065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176B87"/>
                </a:solidFill>
              </a:defRPr>
            </a:pPr>
            <a:r>
              <a:rPr lang="en-GB" sz="900" b="1" dirty="0">
                <a:solidFill>
                  <a:srgbClr val="176B87"/>
                </a:solidFill>
              </a:rPr>
              <a:t>TYPE 1 DIABETES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659B029-288D-4AC6-88FD-E6837083E84E}"/>
              </a:ext>
            </a:extLst>
          </p:cNvPr>
          <p:cNvSpPr>
            <a:spLocks noGrp="1"/>
          </p:cNvSpPr>
          <p:nvPr/>
        </p:nvSpPr>
        <p:spPr>
          <a:xfrm>
            <a:off x="3562350" y="933450"/>
            <a:ext cx="1676400" cy="304800"/>
          </a:xfrm>
          <a:prstGeom prst="roundRect">
            <a:avLst>
              <a:gd name="adj" fmla="val 50000"/>
            </a:avLst>
          </a:prstGeom>
          <a:solidFill>
            <a:srgbClr val="FCE3D5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041E0D-E139-4E32-A9E4-BFB9B326C514}"/>
              </a:ext>
            </a:extLst>
          </p:cNvPr>
          <p:cNvSpPr>
            <a:spLocks noGrp="1"/>
          </p:cNvSpPr>
          <p:nvPr/>
        </p:nvSpPr>
        <p:spPr>
          <a:xfrm>
            <a:off x="3676650" y="1000125"/>
            <a:ext cx="14478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E98A5B"/>
                </a:solidFill>
              </a:defRPr>
            </a:pPr>
            <a:r>
              <a:rPr lang="en-GB" sz="900" b="1" dirty="0">
                <a:solidFill>
                  <a:srgbClr val="E98A5B"/>
                </a:solidFill>
              </a:rPr>
              <a:t>SEVERE ALLERGIES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501B2F-4780-4A60-A6B8-C1BAEC0902EC}"/>
              </a:ext>
            </a:extLst>
          </p:cNvPr>
          <p:cNvSpPr>
            <a:spLocks noGrp="1"/>
          </p:cNvSpPr>
          <p:nvPr/>
        </p:nvSpPr>
        <p:spPr>
          <a:xfrm>
            <a:off x="495300" y="1476375"/>
            <a:ext cx="6096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4950" b="1">
                <a:solidFill>
                  <a:srgbClr val="15323B"/>
                </a:solidFill>
              </a:defRPr>
            </a:pPr>
            <a:r>
              <a:rPr lang="en-GB" sz="4950" b="1" dirty="0">
                <a:solidFill>
                  <a:srgbClr val="15323B"/>
                </a:solidFill>
              </a:rPr>
              <a:t>OLLIE</a:t>
            </a:r>
          </a:p>
          <a:p>
            <a:pPr algn="l">
              <a:buNone/>
              <a:defRPr sz="4950" b="1">
                <a:solidFill>
                  <a:srgbClr val="15323B"/>
                </a:solidFill>
              </a:defRPr>
            </a:pPr>
            <a:r>
              <a:rPr lang="en-GB" sz="4950" b="1" dirty="0">
                <a:solidFill>
                  <a:srgbClr val="15323B"/>
                </a:solidFill>
              </a:rPr>
              <a:t>STEADMAN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E56A2C-874A-4977-9998-17D2BA87F955}"/>
              </a:ext>
            </a:extLst>
          </p:cNvPr>
          <p:cNvSpPr>
            <a:spLocks noGrp="1"/>
          </p:cNvSpPr>
          <p:nvPr/>
        </p:nvSpPr>
        <p:spPr>
          <a:xfrm>
            <a:off x="495300" y="3143250"/>
            <a:ext cx="5810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100" b="1">
                <a:solidFill>
                  <a:srgbClr val="2F5D50"/>
                </a:solidFill>
              </a:defRPr>
            </a:pPr>
            <a:r>
              <a:rPr lang="en-GB" sz="2100" b="1" dirty="0">
                <a:solidFill>
                  <a:srgbClr val="2F5D50"/>
                </a:solidFill>
              </a:rPr>
              <a:t>Honest solo-travel stories shaped by Type 1 diabetes and severe allergies.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7CDDA8-31C8-46BA-85CC-87F01199F47C}"/>
              </a:ext>
            </a:extLst>
          </p:cNvPr>
          <p:cNvSpPr>
            <a:spLocks noGrp="1"/>
          </p:cNvSpPr>
          <p:nvPr/>
        </p:nvSpPr>
        <p:spPr>
          <a:xfrm>
            <a:off x="495300" y="4191000"/>
            <a:ext cx="5810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183038"/>
                </a:solidFill>
              </a:defRPr>
            </a:pPr>
            <a:r>
              <a:rPr lang="en-GB" sz="1425" b="0" dirty="0">
                <a:solidFill>
                  <a:srgbClr val="183038"/>
                </a:solidFill>
              </a:rPr>
              <a:t>Candid journeys, practical problem-solving and a point of view audiences trust.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58C9E6-D0A2-4CD9-AE47-32FC0CFB2F72}"/>
              </a:ext>
            </a:extLst>
          </p:cNvPr>
          <p:cNvSpPr>
            <a:spLocks noGrp="1"/>
          </p:cNvSpPr>
          <p:nvPr/>
        </p:nvSpPr>
        <p:spPr>
          <a:xfrm>
            <a:off x="495300" y="5476875"/>
            <a:ext cx="542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176B87"/>
                </a:solidFill>
              </a:defRPr>
            </a:pPr>
            <a:r>
              <a:rPr lang="en-GB" sz="1350" b="1" dirty="0">
                <a:solidFill>
                  <a:srgbClr val="176B87"/>
                </a:solidFill>
              </a:rPr>
              <a:t>6.66M Instagram views  •  90 days  •  11 Apr–9 Jul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F4642C-284D-48D3-8A01-14DD70B236F7}"/>
              </a:ext>
            </a:extLst>
          </p:cNvPr>
          <p:cNvSpPr>
            <a:spLocks noGrp="1"/>
          </p:cNvSpPr>
          <p:nvPr/>
        </p:nvSpPr>
        <p:spPr>
          <a:xfrm>
            <a:off x="495300" y="5857875"/>
            <a:ext cx="619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975" b="0">
                <a:solidFill>
                  <a:srgbClr val="5E7378"/>
                </a:solidFill>
              </a:defRPr>
            </a:pPr>
            <a:r>
              <a:rPr lang="en-GB" sz="975" b="0" dirty="0">
                <a:solidFill>
                  <a:srgbClr val="5E7378"/>
                </a:solidFill>
              </a:rPr>
              <a:t>ollietype1travel@outlook.com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BF0777-5842-4EC8-A80D-366E4A087D29}"/>
              </a:ext>
            </a:extLst>
          </p:cNvPr>
          <p:cNvSpPr>
            <a:spLocks noGrp="1"/>
          </p:cNvSpPr>
          <p:nvPr/>
        </p:nvSpPr>
        <p:spPr>
          <a:xfrm>
            <a:off x="6781800" y="0"/>
            <a:ext cx="76200" cy="6858000"/>
          </a:xfrm>
          <a:prstGeom prst="rect">
            <a:avLst/>
          </a:prstGeom>
          <a:solidFill>
            <a:srgbClr val="E98A5B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298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67C7C2-2995-47AE-B994-967A5539CF16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98A5B"/>
                </a:solidFill>
              </a:defRPr>
            </a:pPr>
            <a:r>
              <a:rPr sz="1050" b="1">
                <a:solidFill>
                  <a:srgbClr val="E98A5B"/>
                </a:solidFill>
              </a:rPr>
              <a:t>02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22C227-CA03-4632-AFD9-5FCA020F329B}"/>
              </a:ext>
            </a:extLst>
          </p:cNvPr>
          <p:cNvSpPr>
            <a:spLocks noGrp="1"/>
          </p:cNvSpPr>
          <p:nvPr/>
        </p:nvSpPr>
        <p:spPr>
          <a:xfrm>
            <a:off x="971550" y="304800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ABOUT OLLIE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A93B8C-FE53-4A08-AC06-B16E280EE89D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7048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 dirty="0">
                <a:solidFill>
                  <a:srgbClr val="15323B"/>
                </a:solidFill>
              </a:rPr>
              <a:t>REAL TRAVEL.</a:t>
            </a:r>
          </a:p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 dirty="0">
                <a:solidFill>
                  <a:srgbClr val="15323B"/>
                </a:solidFill>
              </a:rPr>
              <a:t>USEFUL STORIES.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128D8C-EF09-4423-8997-452903B67B86}"/>
              </a:ext>
            </a:extLst>
          </p:cNvPr>
          <p:cNvSpPr>
            <a:spLocks noGrp="1"/>
          </p:cNvSpPr>
          <p:nvPr/>
        </p:nvSpPr>
        <p:spPr>
          <a:xfrm>
            <a:off x="495300" y="1943100"/>
            <a:ext cx="6858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F5D50"/>
                </a:solidFill>
              </a:defRPr>
            </a:pPr>
            <a:r>
              <a:rPr sz="1350" b="1">
                <a:solidFill>
                  <a:srgbClr val="2F5D50"/>
                </a:solidFill>
              </a:rPr>
              <a:t>I share the real decisions behind solo travel with Type 1 diabetes and severe allergies — the mishaps, problem-solving, people and freedom.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B7BE51-F787-4988-BAD3-BA3661A51320}"/>
              </a:ext>
            </a:extLst>
          </p:cNvPr>
          <p:cNvSpPr>
            <a:spLocks noGrp="1"/>
          </p:cNvSpPr>
          <p:nvPr/>
        </p:nvSpPr>
        <p:spPr>
          <a:xfrm>
            <a:off x="495300" y="28575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3C3474-1786-4821-9033-E60BEDFE69D7}"/>
              </a:ext>
            </a:extLst>
          </p:cNvPr>
          <p:cNvSpPr>
            <a:spLocks noGrp="1"/>
          </p:cNvSpPr>
          <p:nvPr/>
        </p:nvSpPr>
        <p:spPr>
          <a:xfrm>
            <a:off x="666750" y="29527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LIVED EXPERIENCE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76BEA6-63ED-4744-9AE8-1F3B4750ABD0}"/>
              </a:ext>
            </a:extLst>
          </p:cNvPr>
          <p:cNvSpPr>
            <a:spLocks noGrp="1"/>
          </p:cNvSpPr>
          <p:nvPr/>
        </p:nvSpPr>
        <p:spPr>
          <a:xfrm>
            <a:off x="2952750" y="29432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Products and places appear in the moments where I genuinely rely on them.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C9AB3BC-EC62-4C3C-82BA-2DF8B12B4408}"/>
              </a:ext>
            </a:extLst>
          </p:cNvPr>
          <p:cNvSpPr>
            <a:spLocks noGrp="1"/>
          </p:cNvSpPr>
          <p:nvPr/>
        </p:nvSpPr>
        <p:spPr>
          <a:xfrm>
            <a:off x="495300" y="35052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A8FAD-759D-4C4D-93A9-1B73FB402140}"/>
              </a:ext>
            </a:extLst>
          </p:cNvPr>
          <p:cNvSpPr>
            <a:spLocks noGrp="1"/>
          </p:cNvSpPr>
          <p:nvPr/>
        </p:nvSpPr>
        <p:spPr>
          <a:xfrm>
            <a:off x="666750" y="36004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PRACTICAL VALUE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FE2A0-F612-48C7-9D9F-9D994751960C}"/>
              </a:ext>
            </a:extLst>
          </p:cNvPr>
          <p:cNvSpPr>
            <a:spLocks noGrp="1"/>
          </p:cNvSpPr>
          <p:nvPr/>
        </p:nvSpPr>
        <p:spPr>
          <a:xfrm>
            <a:off x="2952750" y="35909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Useful detail on safety, routines and the decisions that make a journey possible.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4880C14-9F5E-4F94-961A-AD163EC91591}"/>
              </a:ext>
            </a:extLst>
          </p:cNvPr>
          <p:cNvSpPr>
            <a:spLocks noGrp="1"/>
          </p:cNvSpPr>
          <p:nvPr/>
        </p:nvSpPr>
        <p:spPr>
          <a:xfrm>
            <a:off x="495300" y="41529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0F42AC-0048-4E68-B068-1B2ED60C483B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STORY-LED EXECUTION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06D362-79E3-4D84-B10E-197585D5D924}"/>
              </a:ext>
            </a:extLst>
          </p:cNvPr>
          <p:cNvSpPr>
            <a:spLocks noGrp="1"/>
          </p:cNvSpPr>
          <p:nvPr/>
        </p:nvSpPr>
        <p:spPr>
          <a:xfrm>
            <a:off x="2952750" y="42386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Hook-led vertical video built around tension, humour and practical problem-solving.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AA34D6-1EFB-4786-929F-B76A0F0063B8}"/>
              </a:ext>
            </a:extLst>
          </p:cNvPr>
          <p:cNvSpPr>
            <a:spLocks noGrp="1"/>
          </p:cNvSpPr>
          <p:nvPr/>
        </p:nvSpPr>
        <p:spPr>
          <a:xfrm>
            <a:off x="495300" y="48006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9F6EBB-1579-4390-8704-80747BE6BC54}"/>
              </a:ext>
            </a:extLst>
          </p:cNvPr>
          <p:cNvSpPr>
            <a:spLocks noGrp="1"/>
          </p:cNvSpPr>
          <p:nvPr/>
        </p:nvSpPr>
        <p:spPr>
          <a:xfrm>
            <a:off x="666750" y="48958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PURPOSE-LED PERSPECTIVE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B19454-CD69-4603-ACA5-76D9954E1061}"/>
              </a:ext>
            </a:extLst>
          </p:cNvPr>
          <p:cNvSpPr>
            <a:spLocks noGrp="1"/>
          </p:cNvSpPr>
          <p:nvPr/>
        </p:nvSpPr>
        <p:spPr>
          <a:xfrm>
            <a:off x="2952750" y="48863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Diabetes UK Young Leader and Action4Diabetes volunteer.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F24CB20-4716-466B-A442-333FE7A49DB7}"/>
              </a:ext>
            </a:extLst>
          </p:cNvPr>
          <p:cNvSpPr>
            <a:spLocks noGrp="1"/>
          </p:cNvSpPr>
          <p:nvPr/>
        </p:nvSpPr>
        <p:spPr>
          <a:xfrm>
            <a:off x="495300" y="54483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400BA-972A-4774-B49E-E42D16837FDF}"/>
              </a:ext>
            </a:extLst>
          </p:cNvPr>
          <p:cNvSpPr>
            <a:spLocks noGrp="1"/>
          </p:cNvSpPr>
          <p:nvPr/>
        </p:nvSpPr>
        <p:spPr>
          <a:xfrm>
            <a:off x="666750" y="55435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NATURAL BRAND FIT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E9336E-92EB-4F5A-A796-F0B427D754F3}"/>
              </a:ext>
            </a:extLst>
          </p:cNvPr>
          <p:cNvSpPr>
            <a:spLocks noGrp="1"/>
          </p:cNvSpPr>
          <p:nvPr/>
        </p:nvSpPr>
        <p:spPr>
          <a:xfrm>
            <a:off x="2952750" y="55340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Destinations, stays, tours, travel tech, insurance and accessibility-led products.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30735E-1326-4EA3-957C-69732DBC2A35}"/>
              </a:ext>
            </a:extLst>
          </p:cNvPr>
          <p:cNvSpPr>
            <a:spLocks noGrp="1"/>
          </p:cNvSpPr>
          <p:nvPr/>
        </p:nvSpPr>
        <p:spPr>
          <a:xfrm>
            <a:off x="7848600" y="0"/>
            <a:ext cx="247650" cy="6858000"/>
          </a:xfrm>
          <a:prstGeom prst="rect">
            <a:avLst/>
          </a:prstGeom>
          <a:solidFill>
            <a:srgbClr val="E98A5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8C9196D-168B-447F-B636-73677C1C0C6E}"/>
              </a:ext>
            </a:extLst>
          </p:cNvPr>
          <p:cNvSpPr>
            <a:spLocks noGrp="1"/>
          </p:cNvSpPr>
          <p:nvPr/>
        </p:nvSpPr>
        <p:spPr>
          <a:xfrm>
            <a:off x="8267700" y="48768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7F1E7">
              <a:alpha val="93333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98826B-EB3B-4141-B7E9-7CD0C5FDEB05}"/>
              </a:ext>
            </a:extLst>
          </p:cNvPr>
          <p:cNvSpPr>
            <a:spLocks noGrp="1"/>
          </p:cNvSpPr>
          <p:nvPr/>
        </p:nvSpPr>
        <p:spPr>
          <a:xfrm>
            <a:off x="8477250" y="5048250"/>
            <a:ext cx="295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E98A5B"/>
                </a:solidFill>
              </a:defRPr>
            </a:pPr>
            <a:r>
              <a:rPr sz="1125" b="1">
                <a:solidFill>
                  <a:srgbClr val="E98A5B"/>
                </a:solidFill>
              </a:rPr>
              <a:t>MY POINT OF VIEW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1E2D10-C156-47B9-B3C7-E9E439F16AEE}"/>
              </a:ext>
            </a:extLst>
          </p:cNvPr>
          <p:cNvSpPr>
            <a:spLocks noGrp="1"/>
          </p:cNvSpPr>
          <p:nvPr/>
        </p:nvSpPr>
        <p:spPr>
          <a:xfrm>
            <a:off x="8477250" y="5353050"/>
            <a:ext cx="2952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sz="1125" b="1">
                <a:solidFill>
                  <a:srgbClr val="15323B"/>
                </a:solidFill>
              </a:rPr>
              <a:t>Honest moments. Useful detail.</a:t>
            </a:r>
          </a:p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sz="1125" b="1">
                <a:solidFill>
                  <a:srgbClr val="15323B"/>
                </a:solidFill>
              </a:rPr>
              <a:t>A credible role for the right brand.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C22835-889C-4696-9E1F-4DDD579489F7}"/>
              </a:ext>
            </a:extLst>
          </p:cNvPr>
          <p:cNvSpPr>
            <a:spLocks noGrp="1"/>
          </p:cNvSpPr>
          <p:nvPr/>
        </p:nvSpPr>
        <p:spPr>
          <a:xfrm>
            <a:off x="495300" y="6153150"/>
            <a:ext cx="7067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E98A5B"/>
                </a:solidFill>
              </a:defRPr>
            </a:pPr>
            <a:r>
              <a:rPr sz="900" b="1">
                <a:solidFill>
                  <a:srgbClr val="E98A5B"/>
                </a:solidFill>
              </a:rPr>
              <a:t>Solo travel  •  health and accessibility  •  practical adventure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D2DC69-BB50-496B-8596-2C2C5DE263B4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333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176B87"/>
                </a:solidFill>
              </a:defRPr>
            </a:pPr>
            <a:r>
              <a:rPr sz="1275" b="1">
                <a:solidFill>
                  <a:srgbClr val="176B87"/>
                </a:solidFill>
              </a:rPr>
              <a:t>ollietype1travel@outlook.com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ECE1C9-1984-4842-A5B4-D721E4D78FE3}"/>
              </a:ext>
            </a:extLst>
          </p:cNvPr>
          <p:cNvSpPr>
            <a:spLocks noGrp="1"/>
          </p:cNvSpPr>
          <p:nvPr/>
        </p:nvSpPr>
        <p:spPr>
          <a:xfrm>
            <a:off x="4095750" y="6438900"/>
            <a:ext cx="3476625" cy="3320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5E7378"/>
                </a:solidFill>
              </a:defRPr>
            </a:pPr>
            <a:r>
              <a:rPr sz="975" b="0">
                <a:solidFill>
                  <a:srgbClr val="5E7378"/>
                </a:solidFill>
              </a:rPr>
              <a:t>Instagram @type1solotravel   •   TikTok @type1solotravel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rcRect t="6395" b="6395"/>
          <a:stretch>
            <a:fillRect/>
          </a:stretch>
        </p:blipFill>
        <p:spPr>
          <a:xfrm>
            <a:off x="8096250" y="0"/>
            <a:ext cx="40957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9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998DA91-4C6C-42A4-A812-4F520EEE38A1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98A5B"/>
                </a:solidFill>
              </a:defRPr>
            </a:pPr>
            <a:r>
              <a:rPr sz="1050" b="1">
                <a:solidFill>
                  <a:srgbClr val="E98A5B"/>
                </a:solidFill>
              </a:rPr>
              <a:t>03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0E4D48-D029-4AC4-9D8B-79F2EA139191}"/>
              </a:ext>
            </a:extLst>
          </p:cNvPr>
          <p:cNvSpPr>
            <a:spLocks noGrp="1"/>
          </p:cNvSpPr>
          <p:nvPr/>
        </p:nvSpPr>
        <p:spPr>
          <a:xfrm>
            <a:off x="971550" y="304800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VERIFIED REACH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15FA81-A99A-4157-A38C-B5B6B447D911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58102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>
                <a:solidFill>
                  <a:srgbClr val="15323B"/>
                </a:solidFill>
              </a:rPr>
              <a:t>THE CONTENT TRAVELS</a:t>
            </a:r>
          </a:p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>
                <a:solidFill>
                  <a:srgbClr val="15323B"/>
                </a:solidFill>
              </a:rPr>
              <a:t>BEYOND MY AUDIENCE.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D0785-F010-4E8D-B16D-C1398FBE2514}"/>
              </a:ext>
            </a:extLst>
          </p:cNvPr>
          <p:cNvSpPr>
            <a:spLocks noGrp="1"/>
          </p:cNvSpPr>
          <p:nvPr/>
        </p:nvSpPr>
        <p:spPr>
          <a:xfrm>
            <a:off x="495300" y="1847850"/>
            <a:ext cx="67151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F5D50"/>
                </a:solidFill>
              </a:defRPr>
            </a:pPr>
            <a:r>
              <a:rPr sz="1350" b="1">
                <a:solidFill>
                  <a:srgbClr val="2F5D50"/>
                </a:solidFill>
              </a:rPr>
              <a:t>Instagram Insights show strong discovery across both 90-day and recent 30-day windows.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063D639-7AF6-41E4-905E-A31A5BA10F9C}"/>
              </a:ext>
            </a:extLst>
          </p:cNvPr>
          <p:cNvSpPr>
            <a:spLocks noGrp="1"/>
          </p:cNvSpPr>
          <p:nvPr/>
        </p:nvSpPr>
        <p:spPr>
          <a:xfrm>
            <a:off x="495300" y="2628900"/>
            <a:ext cx="2209800" cy="1066800"/>
          </a:xfrm>
          <a:prstGeom prst="roundRect">
            <a:avLst>
              <a:gd name="adj" fmla="val 14286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34AECF-0CDF-4226-98EA-AC028E8DB464}"/>
              </a:ext>
            </a:extLst>
          </p:cNvPr>
          <p:cNvSpPr>
            <a:spLocks noGrp="1"/>
          </p:cNvSpPr>
          <p:nvPr/>
        </p:nvSpPr>
        <p:spPr>
          <a:xfrm>
            <a:off x="647700" y="276225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176B87"/>
                </a:solidFill>
              </a:defRPr>
            </a:pPr>
            <a:r>
              <a:rPr sz="900" b="1">
                <a:solidFill>
                  <a:srgbClr val="176B87"/>
                </a:solidFill>
              </a:rPr>
              <a:t>90-DAY SCALE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06E8BA-1FE4-4CA5-91FB-039E5996B146}"/>
              </a:ext>
            </a:extLst>
          </p:cNvPr>
          <p:cNvSpPr>
            <a:spLocks noGrp="1"/>
          </p:cNvSpPr>
          <p:nvPr/>
        </p:nvSpPr>
        <p:spPr>
          <a:xfrm>
            <a:off x="647700" y="30480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825" b="0">
                <a:solidFill>
                  <a:srgbClr val="183038"/>
                </a:solidFill>
              </a:defRPr>
            </a:pPr>
            <a:r>
              <a:rPr sz="825" b="0">
                <a:solidFill>
                  <a:srgbClr val="183038"/>
                </a:solidFill>
              </a:rPr>
              <a:t>6.66M views reached 3.23M Instagram accounts.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6B0289-DDBE-4BC7-9122-97136D483840}"/>
              </a:ext>
            </a:extLst>
          </p:cNvPr>
          <p:cNvSpPr>
            <a:spLocks noGrp="1"/>
          </p:cNvSpPr>
          <p:nvPr/>
        </p:nvSpPr>
        <p:spPr>
          <a:xfrm>
            <a:off x="2876550" y="2628900"/>
            <a:ext cx="2209800" cy="1066800"/>
          </a:xfrm>
          <a:prstGeom prst="roundRect">
            <a:avLst>
              <a:gd name="adj" fmla="val 14286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6B2C21-B1E2-414A-AAB5-3C01DD86CF59}"/>
              </a:ext>
            </a:extLst>
          </p:cNvPr>
          <p:cNvSpPr>
            <a:spLocks noGrp="1"/>
          </p:cNvSpPr>
          <p:nvPr/>
        </p:nvSpPr>
        <p:spPr>
          <a:xfrm>
            <a:off x="3028950" y="276225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176B87"/>
                </a:solidFill>
              </a:defRPr>
            </a:pPr>
            <a:r>
              <a:rPr sz="900" b="1">
                <a:solidFill>
                  <a:srgbClr val="176B87"/>
                </a:solidFill>
              </a:rPr>
              <a:t>DISCOVERY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2767D5-EE74-4847-B73A-9CDB995D56BB}"/>
              </a:ext>
            </a:extLst>
          </p:cNvPr>
          <p:cNvSpPr>
            <a:spLocks noGrp="1"/>
          </p:cNvSpPr>
          <p:nvPr/>
        </p:nvSpPr>
        <p:spPr>
          <a:xfrm>
            <a:off x="3028950" y="30480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825" b="0">
                <a:solidFill>
                  <a:srgbClr val="183038"/>
                </a:solidFill>
              </a:defRPr>
            </a:pPr>
            <a:r>
              <a:rPr sz="825" b="0">
                <a:solidFill>
                  <a:srgbClr val="183038"/>
                </a:solidFill>
              </a:rPr>
              <a:t>99.4% of 90-day views came from non-followers.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3AE3906-FAC2-4F3B-A5B1-36475A228EFD}"/>
              </a:ext>
            </a:extLst>
          </p:cNvPr>
          <p:cNvSpPr>
            <a:spLocks noGrp="1"/>
          </p:cNvSpPr>
          <p:nvPr/>
        </p:nvSpPr>
        <p:spPr>
          <a:xfrm>
            <a:off x="5257800" y="2628900"/>
            <a:ext cx="2209800" cy="1066800"/>
          </a:xfrm>
          <a:prstGeom prst="roundRect">
            <a:avLst>
              <a:gd name="adj" fmla="val 14286"/>
            </a:avLst>
          </a:prstGeom>
          <a:solidFill>
            <a:srgbClr val="F2E4C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878DE-B1D3-458C-9F21-8062024581D6}"/>
              </a:ext>
            </a:extLst>
          </p:cNvPr>
          <p:cNvSpPr>
            <a:spLocks noGrp="1"/>
          </p:cNvSpPr>
          <p:nvPr/>
        </p:nvSpPr>
        <p:spPr>
          <a:xfrm>
            <a:off x="5410200" y="276225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2F5D50"/>
                </a:solidFill>
              </a:defRPr>
            </a:pPr>
            <a:r>
              <a:rPr sz="900" b="1">
                <a:solidFill>
                  <a:srgbClr val="2F5D50"/>
                </a:solidFill>
              </a:rPr>
              <a:t>RECENT MOMENTUM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B99F45-E7AB-471E-A949-0B2ECAB17317}"/>
              </a:ext>
            </a:extLst>
          </p:cNvPr>
          <p:cNvSpPr>
            <a:spLocks noGrp="1"/>
          </p:cNvSpPr>
          <p:nvPr/>
        </p:nvSpPr>
        <p:spPr>
          <a:xfrm>
            <a:off x="5410200" y="30480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825" b="0">
                <a:solidFill>
                  <a:srgbClr val="183038"/>
                </a:solidFill>
              </a:defRPr>
            </a:pPr>
            <a:r>
              <a:rPr sz="825" b="0">
                <a:solidFill>
                  <a:srgbClr val="183038"/>
                </a:solidFill>
              </a:rPr>
              <a:t>1.27M views and 658K accounts reached in 30 days.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E0BCB12-7DEB-4360-9CC5-16A1E1A18FA2}"/>
              </a:ext>
            </a:extLst>
          </p:cNvPr>
          <p:cNvSpPr>
            <a:spLocks noGrp="1"/>
          </p:cNvSpPr>
          <p:nvPr/>
        </p:nvSpPr>
        <p:spPr>
          <a:xfrm>
            <a:off x="495300" y="3962400"/>
            <a:ext cx="16002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6378D9-5121-46EA-A651-852BD525583D}"/>
              </a:ext>
            </a:extLst>
          </p:cNvPr>
          <p:cNvSpPr>
            <a:spLocks noGrp="1"/>
          </p:cNvSpPr>
          <p:nvPr/>
        </p:nvSpPr>
        <p:spPr>
          <a:xfrm>
            <a:off x="609600" y="4057650"/>
            <a:ext cx="1371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6,658,635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FF7F02-621B-4241-9DBE-65B84599ADBA}"/>
              </a:ext>
            </a:extLst>
          </p:cNvPr>
          <p:cNvSpPr>
            <a:spLocks noGrp="1"/>
          </p:cNvSpPr>
          <p:nvPr/>
        </p:nvSpPr>
        <p:spPr>
          <a:xfrm>
            <a:off x="609600" y="4400550"/>
            <a:ext cx="1371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25" b="1">
                <a:solidFill>
                  <a:srgbClr val="5E7378"/>
                </a:solidFill>
              </a:defRPr>
            </a:pPr>
            <a:r>
              <a:rPr sz="825" b="1">
                <a:solidFill>
                  <a:srgbClr val="5E7378"/>
                </a:solidFill>
              </a:rPr>
              <a:t>Instagram views · 90d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667B3C0-404E-43F8-8D00-6F465712C301}"/>
              </a:ext>
            </a:extLst>
          </p:cNvPr>
          <p:cNvSpPr>
            <a:spLocks noGrp="1"/>
          </p:cNvSpPr>
          <p:nvPr/>
        </p:nvSpPr>
        <p:spPr>
          <a:xfrm>
            <a:off x="2257425" y="3962400"/>
            <a:ext cx="16002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F8DAE2-61DC-492A-99FE-1326D459EE9C}"/>
              </a:ext>
            </a:extLst>
          </p:cNvPr>
          <p:cNvSpPr>
            <a:spLocks noGrp="1"/>
          </p:cNvSpPr>
          <p:nvPr/>
        </p:nvSpPr>
        <p:spPr>
          <a:xfrm>
            <a:off x="2371725" y="4057650"/>
            <a:ext cx="1371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3,232,710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612E97-D692-4895-9CAA-6C2A576B1613}"/>
              </a:ext>
            </a:extLst>
          </p:cNvPr>
          <p:cNvSpPr>
            <a:spLocks noGrp="1"/>
          </p:cNvSpPr>
          <p:nvPr/>
        </p:nvSpPr>
        <p:spPr>
          <a:xfrm>
            <a:off x="2371725" y="4400550"/>
            <a:ext cx="1371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25" b="1">
                <a:solidFill>
                  <a:srgbClr val="5E7378"/>
                </a:solidFill>
              </a:defRPr>
            </a:pPr>
            <a:r>
              <a:rPr sz="825" b="1">
                <a:solidFill>
                  <a:srgbClr val="5E7378"/>
                </a:solidFill>
              </a:rPr>
              <a:t>IG accounts reached · 90d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2FC5F4E-EF3A-4847-A49E-1DC15EDEC96F}"/>
              </a:ext>
            </a:extLst>
          </p:cNvPr>
          <p:cNvSpPr>
            <a:spLocks noGrp="1"/>
          </p:cNvSpPr>
          <p:nvPr/>
        </p:nvSpPr>
        <p:spPr>
          <a:xfrm>
            <a:off x="4019550" y="3962400"/>
            <a:ext cx="16002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B1CE13-C26C-4AEB-8718-ECEDF93A7863}"/>
              </a:ext>
            </a:extLst>
          </p:cNvPr>
          <p:cNvSpPr>
            <a:spLocks noGrp="1"/>
          </p:cNvSpPr>
          <p:nvPr/>
        </p:nvSpPr>
        <p:spPr>
          <a:xfrm>
            <a:off x="4133850" y="4057650"/>
            <a:ext cx="1371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73,203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F61C41-2233-4A43-A5DA-3FFD8BFAE865}"/>
              </a:ext>
            </a:extLst>
          </p:cNvPr>
          <p:cNvSpPr>
            <a:spLocks noGrp="1"/>
          </p:cNvSpPr>
          <p:nvPr/>
        </p:nvSpPr>
        <p:spPr>
          <a:xfrm>
            <a:off x="4133850" y="4400550"/>
            <a:ext cx="1371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25" b="1">
                <a:solidFill>
                  <a:srgbClr val="5E7378"/>
                </a:solidFill>
              </a:defRPr>
            </a:pPr>
            <a:r>
              <a:rPr sz="825" b="1">
                <a:solidFill>
                  <a:srgbClr val="5E7378"/>
                </a:solidFill>
              </a:rPr>
              <a:t>IG interactions · 90d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2407147-FE91-4841-8E63-63FCE0248F7D}"/>
              </a:ext>
            </a:extLst>
          </p:cNvPr>
          <p:cNvSpPr>
            <a:spLocks noGrp="1"/>
          </p:cNvSpPr>
          <p:nvPr/>
        </p:nvSpPr>
        <p:spPr>
          <a:xfrm>
            <a:off x="5781675" y="3962400"/>
            <a:ext cx="16002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5BE2B1-7EAE-42D7-8B54-42817E4E2164}"/>
              </a:ext>
            </a:extLst>
          </p:cNvPr>
          <p:cNvSpPr>
            <a:spLocks noGrp="1"/>
          </p:cNvSpPr>
          <p:nvPr/>
        </p:nvSpPr>
        <p:spPr>
          <a:xfrm>
            <a:off x="5895975" y="4057650"/>
            <a:ext cx="1371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>
                <a:solidFill>
                  <a:srgbClr val="E98A5B"/>
                </a:solidFill>
              </a:defRPr>
            </a:pPr>
            <a:r>
              <a:rPr sz="1725" b="1">
                <a:solidFill>
                  <a:srgbClr val="E98A5B"/>
                </a:solidFill>
              </a:rPr>
              <a:t>99.4%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9FBB94-9528-4697-BB61-DD8F31F019F5}"/>
              </a:ext>
            </a:extLst>
          </p:cNvPr>
          <p:cNvSpPr>
            <a:spLocks noGrp="1"/>
          </p:cNvSpPr>
          <p:nvPr/>
        </p:nvSpPr>
        <p:spPr>
          <a:xfrm>
            <a:off x="5895975" y="4400550"/>
            <a:ext cx="1371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25" b="1">
                <a:solidFill>
                  <a:srgbClr val="5E7378"/>
                </a:solidFill>
              </a:defRPr>
            </a:pPr>
            <a:r>
              <a:rPr sz="825" b="1">
                <a:solidFill>
                  <a:srgbClr val="5E7378"/>
                </a:solidFill>
              </a:rPr>
              <a:t>non-follower views · 90d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F40B79-ED10-4CA4-95E3-DB36D3068137}"/>
              </a:ext>
            </a:extLst>
          </p:cNvPr>
          <p:cNvSpPr>
            <a:spLocks noGrp="1"/>
          </p:cNvSpPr>
          <p:nvPr/>
        </p:nvSpPr>
        <p:spPr>
          <a:xfrm>
            <a:off x="495300" y="4914900"/>
            <a:ext cx="695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>
                <a:solidFill>
                  <a:srgbClr val="2F5D50"/>
                </a:solidFill>
              </a:defRPr>
            </a:pPr>
            <a:r>
              <a:rPr sz="975" b="1">
                <a:solidFill>
                  <a:srgbClr val="2F5D50"/>
                </a:solidFill>
              </a:rPr>
              <a:t>Instagram Insights  •  90 days: 11 Apr–9 Jul  •  30 days: 10 Jun–9 Jul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E23787-3BEB-4C5F-A365-C50C4CD0E853}"/>
              </a:ext>
            </a:extLst>
          </p:cNvPr>
          <p:cNvSpPr>
            <a:spLocks noGrp="1"/>
          </p:cNvSpPr>
          <p:nvPr/>
        </p:nvSpPr>
        <p:spPr>
          <a:xfrm>
            <a:off x="7734300" y="5334000"/>
            <a:ext cx="3829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2F5D50"/>
                </a:solidFill>
              </a:defRPr>
            </a:pPr>
            <a:r>
              <a:rPr sz="1125" b="1">
                <a:solidFill>
                  <a:srgbClr val="2F5D50"/>
                </a:solidFill>
              </a:rPr>
              <a:t>90-DAY  •  30-DAY  •  DASHBOARD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5E7F71-664C-46E8-868D-806863D44208}"/>
              </a:ext>
            </a:extLst>
          </p:cNvPr>
          <p:cNvSpPr>
            <a:spLocks noGrp="1"/>
          </p:cNvSpPr>
          <p:nvPr/>
        </p:nvSpPr>
        <p:spPr>
          <a:xfrm>
            <a:off x="495300" y="6229350"/>
            <a:ext cx="1085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1">
                <a:solidFill>
                  <a:srgbClr val="E98A5B"/>
                </a:solidFill>
              </a:defRPr>
            </a:pPr>
            <a:r>
              <a:rPr sz="1425" b="1">
                <a:solidFill>
                  <a:srgbClr val="E98A5B"/>
                </a:solidFill>
              </a:rPr>
              <a:t>Discovery gives brands scale: almost every view came from outside the existing audience.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rcRect l="52" r="52"/>
          <a:stretch>
            <a:fillRect/>
          </a:stretch>
        </p:blipFill>
        <p:spPr>
          <a:xfrm>
            <a:off x="7734300" y="1752600"/>
            <a:ext cx="1571625" cy="3409950"/>
          </a:xfrm>
          <a:prstGeom prst="roundRect">
            <a:avLst>
              <a:gd name="adj" fmla="val 12121"/>
            </a:avLst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rcRect t="63" b="63"/>
          <a:stretch>
            <a:fillRect/>
          </a:stretch>
        </p:blipFill>
        <p:spPr>
          <a:xfrm>
            <a:off x="9039225" y="1695450"/>
            <a:ext cx="1619250" cy="3429000"/>
          </a:xfrm>
          <a:prstGeom prst="roundRect">
            <a:avLst>
              <a:gd name="adj" fmla="val 11765"/>
            </a:avLst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rcRect l="52" r="52"/>
          <a:stretch>
            <a:fillRect/>
          </a:stretch>
        </p:blipFill>
        <p:spPr>
          <a:xfrm>
            <a:off x="10353675" y="1752600"/>
            <a:ext cx="1571625" cy="3409950"/>
          </a:xfrm>
          <a:prstGeom prst="roundRect">
            <a:avLst>
              <a:gd name="adj" fmla="val 12121"/>
            </a:avLst>
          </a:prstGeom>
        </p:spPr>
      </p:pic>
    </p:spTree>
    <p:extLst>
      <p:ext uri="{BB962C8B-B14F-4D97-AF65-F5344CB8AC3E}">
        <p14:creationId xmlns:p14="http://schemas.microsoft.com/office/powerpoint/2010/main" val="174660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67C7C2-2995-47AE-B994-967A5539CF16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98A5B"/>
                </a:solidFill>
              </a:defRPr>
            </a:pPr>
            <a:r>
              <a:rPr lang="en-GB" sz="1050" b="1" dirty="0">
                <a:solidFill>
                  <a:srgbClr val="E98A5B"/>
                </a:solidFill>
              </a:rPr>
              <a:t>04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22C227-CA03-4632-AFD9-5FCA020F329B}"/>
              </a:ext>
            </a:extLst>
          </p:cNvPr>
          <p:cNvSpPr>
            <a:spLocks noGrp="1"/>
          </p:cNvSpPr>
          <p:nvPr/>
        </p:nvSpPr>
        <p:spPr>
          <a:xfrm>
            <a:off x="971550" y="304800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lang="en-GB" sz="1050" b="1" dirty="0">
                <a:solidFill>
                  <a:srgbClr val="2F5D50"/>
                </a:solidFill>
              </a:rPr>
              <a:t>RECENT CONTENT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A93B8C-FE53-4A08-AC06-B16E280EE89D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7048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lang="en-GB" sz="3300" b="1" dirty="0">
                <a:solidFill>
                  <a:srgbClr val="15323B"/>
                </a:solidFill>
              </a:rPr>
              <a:t>THREE REELS.</a:t>
            </a:r>
          </a:p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lang="en-GB" sz="3300" b="1" dirty="0">
                <a:solidFill>
                  <a:srgbClr val="15323B"/>
                </a:solidFill>
              </a:rPr>
              <a:t>133K+ VIEWS EACH.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128D8C-EF09-4423-8997-452903B67B86}"/>
              </a:ext>
            </a:extLst>
          </p:cNvPr>
          <p:cNvSpPr>
            <a:spLocks noGrp="1"/>
          </p:cNvSpPr>
          <p:nvPr/>
        </p:nvSpPr>
        <p:spPr>
          <a:xfrm>
            <a:off x="495300" y="1943100"/>
            <a:ext cx="6858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F5D50"/>
                </a:solidFill>
              </a:defRPr>
            </a:pPr>
            <a:r>
              <a:rPr lang="en-GB" sz="1350" b="1" dirty="0">
                <a:solidFill>
                  <a:srgbClr val="2F5D50"/>
                </a:solidFill>
              </a:rPr>
              <a:t>The 30-day content view shows three recent Reels passing 133K views, with two above 300K.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B7BE51-F787-4988-BAD3-BA3661A51320}"/>
              </a:ext>
            </a:extLst>
          </p:cNvPr>
          <p:cNvSpPr>
            <a:spLocks noGrp="1"/>
          </p:cNvSpPr>
          <p:nvPr/>
        </p:nvSpPr>
        <p:spPr>
          <a:xfrm>
            <a:off x="495300" y="28575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3C3474-1786-4821-9033-E60BEDFE69D7}"/>
              </a:ext>
            </a:extLst>
          </p:cNvPr>
          <p:cNvSpPr>
            <a:spLocks noGrp="1"/>
          </p:cNvSpPr>
          <p:nvPr/>
        </p:nvSpPr>
        <p:spPr>
          <a:xfrm>
            <a:off x="666750" y="29527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lang="en-GB" sz="1050" b="1" dirty="0">
                <a:solidFill>
                  <a:srgbClr val="176B87"/>
                </a:solidFill>
              </a:rPr>
              <a:t>357.7K VIEWS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76BEA6-63ED-4744-9AE8-1F3B4750ABD0}"/>
              </a:ext>
            </a:extLst>
          </p:cNvPr>
          <p:cNvSpPr>
            <a:spLocks noGrp="1"/>
          </p:cNvSpPr>
          <p:nvPr/>
        </p:nvSpPr>
        <p:spPr>
          <a:xfrm>
            <a:off x="2952750" y="29432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lang="en-GB" sz="975" b="0" dirty="0">
                <a:solidFill>
                  <a:srgbClr val="183038"/>
                </a:solidFill>
              </a:rPr>
              <a:t>Top Reel  •  Instagram  •  30-day content view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C9AB3BC-EC62-4C3C-82BA-2DF8B12B4408}"/>
              </a:ext>
            </a:extLst>
          </p:cNvPr>
          <p:cNvSpPr>
            <a:spLocks noGrp="1"/>
          </p:cNvSpPr>
          <p:nvPr/>
        </p:nvSpPr>
        <p:spPr>
          <a:xfrm>
            <a:off x="495300" y="35052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A8FAD-759D-4C4D-93A9-1B73FB402140}"/>
              </a:ext>
            </a:extLst>
          </p:cNvPr>
          <p:cNvSpPr>
            <a:spLocks noGrp="1"/>
          </p:cNvSpPr>
          <p:nvPr/>
        </p:nvSpPr>
        <p:spPr>
          <a:xfrm>
            <a:off x="666750" y="36004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lang="en-GB" sz="1050" b="1" dirty="0">
                <a:solidFill>
                  <a:srgbClr val="2F5D50"/>
                </a:solidFill>
              </a:rPr>
              <a:t>312.4K VIEWS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FE2A0-F612-48C7-9D9F-9D994751960C}"/>
              </a:ext>
            </a:extLst>
          </p:cNvPr>
          <p:cNvSpPr>
            <a:spLocks noGrp="1"/>
          </p:cNvSpPr>
          <p:nvPr/>
        </p:nvSpPr>
        <p:spPr>
          <a:xfrm>
            <a:off x="2952750" y="35909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lang="en-GB" sz="975" b="0" dirty="0">
                <a:solidFill>
                  <a:srgbClr val="183038"/>
                </a:solidFill>
              </a:rPr>
              <a:t>Second Reel  •  Instagram  •  30-day content view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4880C14-9F5E-4F94-961A-AD163EC91591}"/>
              </a:ext>
            </a:extLst>
          </p:cNvPr>
          <p:cNvSpPr>
            <a:spLocks noGrp="1"/>
          </p:cNvSpPr>
          <p:nvPr/>
        </p:nvSpPr>
        <p:spPr>
          <a:xfrm>
            <a:off x="495300" y="41529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0F42AC-0048-4E68-B068-1B2ED60C483B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lang="en-GB" sz="1050" b="1" dirty="0">
                <a:solidFill>
                  <a:srgbClr val="176B87"/>
                </a:solidFill>
              </a:rPr>
              <a:t>133.4K VIEWS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06D362-79E3-4D84-B10E-197585D5D924}"/>
              </a:ext>
            </a:extLst>
          </p:cNvPr>
          <p:cNvSpPr>
            <a:spLocks noGrp="1"/>
          </p:cNvSpPr>
          <p:nvPr/>
        </p:nvSpPr>
        <p:spPr>
          <a:xfrm>
            <a:off x="2952750" y="42386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lang="en-GB" sz="975" b="0" dirty="0">
                <a:solidFill>
                  <a:srgbClr val="183038"/>
                </a:solidFill>
              </a:rPr>
              <a:t>Third Reel  •  Instagram  •  30-day content view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AA34D6-1EFB-4786-929F-B76A0F0063B8}"/>
              </a:ext>
            </a:extLst>
          </p:cNvPr>
          <p:cNvSpPr>
            <a:spLocks noGrp="1"/>
          </p:cNvSpPr>
          <p:nvPr/>
        </p:nvSpPr>
        <p:spPr>
          <a:xfrm>
            <a:off x="495300" y="48006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9F6EBB-1579-4390-8704-80747BE6BC54}"/>
              </a:ext>
            </a:extLst>
          </p:cNvPr>
          <p:cNvSpPr>
            <a:spLocks noGrp="1"/>
          </p:cNvSpPr>
          <p:nvPr/>
        </p:nvSpPr>
        <p:spPr>
          <a:xfrm>
            <a:off x="666750" y="48958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lang="en-GB" sz="1050" b="1" dirty="0">
                <a:solidFill>
                  <a:srgbClr val="2F5D50"/>
                </a:solidFill>
              </a:rPr>
              <a:t>1,271,725 VIEWS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B19454-CD69-4603-ACA5-76D9954E1061}"/>
              </a:ext>
            </a:extLst>
          </p:cNvPr>
          <p:cNvSpPr>
            <a:spLocks noGrp="1"/>
          </p:cNvSpPr>
          <p:nvPr/>
        </p:nvSpPr>
        <p:spPr>
          <a:xfrm>
            <a:off x="2952750" y="48863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lang="en-GB" sz="975" b="0" dirty="0">
                <a:solidFill>
                  <a:srgbClr val="183038"/>
                </a:solidFill>
              </a:rPr>
              <a:t>All Instagram content  •  30 days  •  10 Jun–9 Jul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F24CB20-4716-466B-A442-333FE7A49DB7}"/>
              </a:ext>
            </a:extLst>
          </p:cNvPr>
          <p:cNvSpPr>
            <a:spLocks noGrp="1"/>
          </p:cNvSpPr>
          <p:nvPr/>
        </p:nvSpPr>
        <p:spPr>
          <a:xfrm>
            <a:off x="495300" y="54483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400BA-972A-4774-B49E-E42D16837FDF}"/>
              </a:ext>
            </a:extLst>
          </p:cNvPr>
          <p:cNvSpPr>
            <a:spLocks noGrp="1"/>
          </p:cNvSpPr>
          <p:nvPr/>
        </p:nvSpPr>
        <p:spPr>
          <a:xfrm>
            <a:off x="666750" y="55435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lang="en-GB" sz="1050" b="1" dirty="0">
                <a:solidFill>
                  <a:srgbClr val="176B87"/>
                </a:solidFill>
              </a:rPr>
              <a:t>99.5% NON-FOLLOWERS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E9336E-92EB-4F5A-A796-F0B427D754F3}"/>
              </a:ext>
            </a:extLst>
          </p:cNvPr>
          <p:cNvSpPr>
            <a:spLocks noGrp="1"/>
          </p:cNvSpPr>
          <p:nvPr/>
        </p:nvSpPr>
        <p:spPr>
          <a:xfrm>
            <a:off x="2952750" y="55340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lang="en-GB" sz="975" b="0" dirty="0">
                <a:solidFill>
                  <a:srgbClr val="183038"/>
                </a:solidFill>
              </a:rPr>
              <a:t>Share of Instagram views  •  same 30-day period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30735E-1326-4EA3-957C-69732DBC2A35}"/>
              </a:ext>
            </a:extLst>
          </p:cNvPr>
          <p:cNvSpPr>
            <a:spLocks noGrp="1"/>
          </p:cNvSpPr>
          <p:nvPr/>
        </p:nvSpPr>
        <p:spPr>
          <a:xfrm>
            <a:off x="7848600" y="0"/>
            <a:ext cx="247650" cy="6858000"/>
          </a:xfrm>
          <a:prstGeom prst="rect">
            <a:avLst/>
          </a:prstGeom>
          <a:solidFill>
            <a:srgbClr val="E98A5B"/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8C9196D-168B-447F-B636-73677C1C0C6E}"/>
              </a:ext>
            </a:extLst>
          </p:cNvPr>
          <p:cNvSpPr>
            <a:spLocks noGrp="1"/>
          </p:cNvSpPr>
          <p:nvPr/>
        </p:nvSpPr>
        <p:spPr>
          <a:xfrm>
            <a:off x="8267700" y="48768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7F1E7">
              <a:alpha val="93333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98826B-EB3B-4141-B7E9-7CD0C5FDEB05}"/>
              </a:ext>
            </a:extLst>
          </p:cNvPr>
          <p:cNvSpPr>
            <a:spLocks noGrp="1"/>
          </p:cNvSpPr>
          <p:nvPr/>
        </p:nvSpPr>
        <p:spPr>
          <a:xfrm>
            <a:off x="8477250" y="5048250"/>
            <a:ext cx="295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E98A5B"/>
                </a:solidFill>
              </a:defRPr>
            </a:pPr>
            <a:r>
              <a:rPr lang="en-GB" sz="1125" b="1" dirty="0">
                <a:solidFill>
                  <a:srgbClr val="E98A5B"/>
                </a:solidFill>
              </a:rPr>
              <a:t>PLATFORM SIGNAL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1E2D10-C156-47B9-B3C7-E9E439F16AEE}"/>
              </a:ext>
            </a:extLst>
          </p:cNvPr>
          <p:cNvSpPr>
            <a:spLocks noGrp="1"/>
          </p:cNvSpPr>
          <p:nvPr/>
        </p:nvSpPr>
        <p:spPr>
          <a:xfrm>
            <a:off x="8477250" y="5353050"/>
            <a:ext cx="2952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lang="en-GB" sz="1125" b="1" dirty="0">
                <a:solidFill>
                  <a:srgbClr val="15323B"/>
                </a:solidFill>
              </a:rPr>
              <a:t>One Reel received 5,068% more plays</a:t>
            </a:r>
          </a:p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lang="en-GB" sz="1125" b="1" dirty="0">
                <a:solidFill>
                  <a:srgbClr val="15323B"/>
                </a:solidFill>
              </a:rPr>
              <a:t>than any of the previous five Reels.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C22835-889C-4696-9E1F-4DDD579489F7}"/>
              </a:ext>
            </a:extLst>
          </p:cNvPr>
          <p:cNvSpPr>
            <a:spLocks noGrp="1"/>
          </p:cNvSpPr>
          <p:nvPr/>
        </p:nvSpPr>
        <p:spPr>
          <a:xfrm>
            <a:off x="495300" y="6153150"/>
            <a:ext cx="7067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E98A5B"/>
                </a:solidFill>
              </a:defRPr>
            </a:pPr>
            <a:r>
              <a:rPr lang="en-GB" sz="900" b="1" dirty="0">
                <a:solidFill>
                  <a:srgbClr val="E98A5B"/>
                </a:solidFill>
              </a:rPr>
              <a:t>Instagram Reels  •  30-day content view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D2DC69-BB50-496B-8596-2C2C5DE263B4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333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176B87"/>
                </a:solidFill>
              </a:defRPr>
            </a:pPr>
            <a:r>
              <a:rPr lang="en-GB" sz="1275" b="1" dirty="0">
                <a:solidFill>
                  <a:srgbClr val="176B87"/>
                </a:solidFill>
              </a:rPr>
              <a:t>Source: Instagram Insights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ECE1C9-1984-4842-A5B4-D721E4D78FE3}"/>
              </a:ext>
            </a:extLst>
          </p:cNvPr>
          <p:cNvSpPr>
            <a:spLocks noGrp="1"/>
          </p:cNvSpPr>
          <p:nvPr/>
        </p:nvSpPr>
        <p:spPr>
          <a:xfrm>
            <a:off x="4095750" y="6438900"/>
            <a:ext cx="3476625" cy="3320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5E7378"/>
                </a:solidFill>
              </a:defRPr>
            </a:pPr>
            <a:r>
              <a:rPr lang="en-GB" sz="975" b="0" dirty="0">
                <a:solidFill>
                  <a:srgbClr val="5E7378"/>
                </a:solidFill>
              </a:rPr>
              <a:t>Dashboard: 10 Jun–9 Jul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rcRect t="21164" b="21164"/>
          <a:stretch>
            <a:fillRect/>
          </a:stretch>
        </p:blipFill>
        <p:spPr>
          <a:xfrm>
            <a:off x="8172450" y="285750"/>
            <a:ext cx="3581400" cy="4476750"/>
          </a:xfrm>
          <a:prstGeom prst="roundRect">
            <a:avLst>
              <a:gd name="adj" fmla="val 6383"/>
            </a:avLst>
          </a:prstGeom>
        </p:spPr>
      </p:pic>
    </p:spTree>
    <p:extLst>
      <p:ext uri="{BB962C8B-B14F-4D97-AF65-F5344CB8AC3E}">
        <p14:creationId xmlns:p14="http://schemas.microsoft.com/office/powerpoint/2010/main" val="175589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67C7C2-2995-47AE-B994-967A5539CF16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98A5B"/>
                </a:solidFill>
              </a:defRPr>
            </a:pPr>
            <a:r>
              <a:rPr sz="1050" b="1">
                <a:solidFill>
                  <a:srgbClr val="E98A5B"/>
                </a:solidFill>
              </a:rPr>
              <a:t>05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22C227-CA03-4632-AFD9-5FCA020F329B}"/>
              </a:ext>
            </a:extLst>
          </p:cNvPr>
          <p:cNvSpPr>
            <a:spLocks noGrp="1"/>
          </p:cNvSpPr>
          <p:nvPr/>
        </p:nvSpPr>
        <p:spPr>
          <a:xfrm>
            <a:off x="971550" y="304800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PARTNERSHIPS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A93B8C-FE53-4A08-AC06-B16E280EE89D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7048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>
                <a:solidFill>
                  <a:srgbClr val="15323B"/>
                </a:solidFill>
              </a:rPr>
              <a:t>BUILD THE BRAND INTO</a:t>
            </a:r>
          </a:p>
          <a:p>
            <a:pPr algn="l">
              <a:buNone/>
              <a:defRPr sz="3300" b="1">
                <a:solidFill>
                  <a:srgbClr val="15323B"/>
                </a:solidFill>
              </a:defRPr>
            </a:pPr>
            <a:r>
              <a:rPr sz="3300" b="1">
                <a:solidFill>
                  <a:srgbClr val="15323B"/>
                </a:solidFill>
              </a:rPr>
              <a:t>A JOURNEY PEOPLE FOLLOW.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128D8C-EF09-4423-8997-452903B67B86}"/>
              </a:ext>
            </a:extLst>
          </p:cNvPr>
          <p:cNvSpPr>
            <a:spLocks noGrp="1"/>
          </p:cNvSpPr>
          <p:nvPr/>
        </p:nvSpPr>
        <p:spPr>
          <a:xfrm>
            <a:off x="495300" y="1943100"/>
            <a:ext cx="6858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F5D50"/>
                </a:solidFill>
              </a:defRPr>
            </a:pPr>
            <a:r>
              <a:rPr sz="1350" b="1">
                <a:solidFill>
                  <a:srgbClr val="2F5D50"/>
                </a:solidFill>
              </a:rPr>
              <a:t>Every partnership starts with a real travel need, decision or challenge — then becomes a hook-led story that shows the brand in use.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B7BE51-F787-4988-BAD3-BA3661A51320}"/>
              </a:ext>
            </a:extLst>
          </p:cNvPr>
          <p:cNvSpPr>
            <a:spLocks noGrp="1"/>
          </p:cNvSpPr>
          <p:nvPr/>
        </p:nvSpPr>
        <p:spPr>
          <a:xfrm>
            <a:off x="495300" y="28575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3C3474-1786-4821-9033-E60BEDFE69D7}"/>
              </a:ext>
            </a:extLst>
          </p:cNvPr>
          <p:cNvSpPr>
            <a:spLocks noGrp="1"/>
          </p:cNvSpPr>
          <p:nvPr/>
        </p:nvSpPr>
        <p:spPr>
          <a:xfrm>
            <a:off x="666750" y="29527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HOSTED STAYS + DESTINATIONS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76BEA6-63ED-4744-9AE8-1F3B4750ABD0}"/>
              </a:ext>
            </a:extLst>
          </p:cNvPr>
          <p:cNvSpPr>
            <a:spLocks noGrp="1"/>
          </p:cNvSpPr>
          <p:nvPr/>
        </p:nvSpPr>
        <p:spPr>
          <a:xfrm>
            <a:off x="2952750" y="29432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Authentic hotel, hostel and destination stories built around the experience.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C9AB3BC-EC62-4C3C-82BA-2DF8B12B4408}"/>
              </a:ext>
            </a:extLst>
          </p:cNvPr>
          <p:cNvSpPr>
            <a:spLocks noGrp="1"/>
          </p:cNvSpPr>
          <p:nvPr/>
        </p:nvSpPr>
        <p:spPr>
          <a:xfrm>
            <a:off x="495300" y="35052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A8FAD-759D-4C4D-93A9-1B73FB402140}"/>
              </a:ext>
            </a:extLst>
          </p:cNvPr>
          <p:cNvSpPr>
            <a:spLocks noGrp="1"/>
          </p:cNvSpPr>
          <p:nvPr/>
        </p:nvSpPr>
        <p:spPr>
          <a:xfrm>
            <a:off x="666750" y="36004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TOURS + EXPERIENCES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FE2A0-F612-48C7-9D9F-9D994751960C}"/>
              </a:ext>
            </a:extLst>
          </p:cNvPr>
          <p:cNvSpPr>
            <a:spLocks noGrp="1"/>
          </p:cNvSpPr>
          <p:nvPr/>
        </p:nvSpPr>
        <p:spPr>
          <a:xfrm>
            <a:off x="2952750" y="35909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Bring viewers into the activity with a clear reason to care.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4880C14-9F5E-4F94-961A-AD163EC91591}"/>
              </a:ext>
            </a:extLst>
          </p:cNvPr>
          <p:cNvSpPr>
            <a:spLocks noGrp="1"/>
          </p:cNvSpPr>
          <p:nvPr/>
        </p:nvSpPr>
        <p:spPr>
          <a:xfrm>
            <a:off x="495300" y="41529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0F42AC-0048-4E68-B068-1B2ED60C483B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TRAVEL TECH + SAFETY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06D362-79E3-4D84-B10E-197585D5D924}"/>
              </a:ext>
            </a:extLst>
          </p:cNvPr>
          <p:cNvSpPr>
            <a:spLocks noGrp="1"/>
          </p:cNvSpPr>
          <p:nvPr/>
        </p:nvSpPr>
        <p:spPr>
          <a:xfrm>
            <a:off x="2952750" y="42386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eSIMs, apps, insurance and safety products shown on a real journey.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AA34D6-1EFB-4786-929F-B76A0F0063B8}"/>
              </a:ext>
            </a:extLst>
          </p:cNvPr>
          <p:cNvSpPr>
            <a:spLocks noGrp="1"/>
          </p:cNvSpPr>
          <p:nvPr/>
        </p:nvSpPr>
        <p:spPr>
          <a:xfrm>
            <a:off x="495300" y="48006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EFE1C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9F6EBB-1579-4390-8704-80747BE6BC54}"/>
              </a:ext>
            </a:extLst>
          </p:cNvPr>
          <p:cNvSpPr>
            <a:spLocks noGrp="1"/>
          </p:cNvSpPr>
          <p:nvPr/>
        </p:nvSpPr>
        <p:spPr>
          <a:xfrm>
            <a:off x="666750" y="48958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2F5D50"/>
                </a:solidFill>
              </a:defRPr>
            </a:pPr>
            <a:r>
              <a:rPr sz="1050" b="1">
                <a:solidFill>
                  <a:srgbClr val="2F5D50"/>
                </a:solidFill>
              </a:rPr>
              <a:t>UGC + PAID SOCIAL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B19454-CD69-4603-ACA5-76D9954E1061}"/>
              </a:ext>
            </a:extLst>
          </p:cNvPr>
          <p:cNvSpPr>
            <a:spLocks noGrp="1"/>
          </p:cNvSpPr>
          <p:nvPr/>
        </p:nvSpPr>
        <p:spPr>
          <a:xfrm>
            <a:off x="2952750" y="48863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Hook-led vertical creative for organic and paid channels.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F24CB20-4716-466B-A442-333FE7A49DB7}"/>
              </a:ext>
            </a:extLst>
          </p:cNvPr>
          <p:cNvSpPr>
            <a:spLocks noGrp="1"/>
          </p:cNvSpPr>
          <p:nvPr/>
        </p:nvSpPr>
        <p:spPr>
          <a:xfrm>
            <a:off x="495300" y="5448300"/>
            <a:ext cx="7067550" cy="514350"/>
          </a:xfrm>
          <a:prstGeom prst="roundRect">
            <a:avLst>
              <a:gd name="adj" fmla="val 22222"/>
            </a:avLst>
          </a:prstGeom>
          <a:solidFill>
            <a:srgbClr val="D9EEF3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400BA-972A-4774-B49E-E42D16837FDF}"/>
              </a:ext>
            </a:extLst>
          </p:cNvPr>
          <p:cNvSpPr>
            <a:spLocks noGrp="1"/>
          </p:cNvSpPr>
          <p:nvPr/>
        </p:nvSpPr>
        <p:spPr>
          <a:xfrm>
            <a:off x="666750" y="5543550"/>
            <a:ext cx="219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176B87"/>
                </a:solidFill>
              </a:defRPr>
            </a:pPr>
            <a:r>
              <a:rPr sz="1050" b="1">
                <a:solidFill>
                  <a:srgbClr val="176B87"/>
                </a:solidFill>
              </a:rPr>
              <a:t>RIGHTS + REPORTING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E9336E-92EB-4F5A-A796-F0B427D754F3}"/>
              </a:ext>
            </a:extLst>
          </p:cNvPr>
          <p:cNvSpPr>
            <a:spLocks noGrp="1"/>
          </p:cNvSpPr>
          <p:nvPr/>
        </p:nvSpPr>
        <p:spPr>
          <a:xfrm>
            <a:off x="2952750" y="5534025"/>
            <a:ext cx="440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0">
                <a:solidFill>
                  <a:srgbClr val="183038"/>
                </a:solidFill>
              </a:defRPr>
            </a:pPr>
            <a:r>
              <a:rPr sz="975" b="0">
                <a:solidFill>
                  <a:srgbClr val="183038"/>
                </a:solidFill>
              </a:rPr>
              <a:t>Usage by agreement, with a clear analytics recap after delivery.</a:t>
            </a:r>
          </a:p>
        </p:txBody>
      </p:sp>
      <p:pic>
        <p:nvPicPr>
          <p:cNvPr id="48" name="Picture 46"/>
          <p:cNvPicPr>
            <a:picLocks noChangeAspect="1"/>
          </p:cNvPicPr>
          <p:nvPr/>
        </p:nvPicPr>
        <p:blipFill>
          <a:blip r:embed="rId3"/>
          <a:srcRect l="10185" r="10185"/>
          <a:stretch>
            <a:fillRect/>
          </a:stretch>
        </p:blipFill>
        <p:spPr>
          <a:xfrm>
            <a:off x="8096250" y="0"/>
            <a:ext cx="409575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230735E-1326-4EA3-957C-69732DBC2A35}"/>
              </a:ext>
            </a:extLst>
          </p:cNvPr>
          <p:cNvSpPr>
            <a:spLocks noGrp="1"/>
          </p:cNvSpPr>
          <p:nvPr/>
        </p:nvSpPr>
        <p:spPr>
          <a:xfrm>
            <a:off x="7848600" y="0"/>
            <a:ext cx="247650" cy="6858000"/>
          </a:xfrm>
          <a:prstGeom prst="rect">
            <a:avLst/>
          </a:prstGeom>
          <a:solidFill>
            <a:srgbClr val="E98A5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8C9196D-168B-447F-B636-73677C1C0C6E}"/>
              </a:ext>
            </a:extLst>
          </p:cNvPr>
          <p:cNvSpPr>
            <a:spLocks noGrp="1"/>
          </p:cNvSpPr>
          <p:nvPr/>
        </p:nvSpPr>
        <p:spPr>
          <a:xfrm>
            <a:off x="8267700" y="48768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7F1E7">
              <a:alpha val="93333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98826B-EB3B-4141-B7E9-7CD0C5FDEB05}"/>
              </a:ext>
            </a:extLst>
          </p:cNvPr>
          <p:cNvSpPr>
            <a:spLocks noGrp="1"/>
          </p:cNvSpPr>
          <p:nvPr/>
        </p:nvSpPr>
        <p:spPr>
          <a:xfrm>
            <a:off x="8477250" y="5048250"/>
            <a:ext cx="295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E98A5B"/>
                </a:solidFill>
              </a:defRPr>
            </a:pPr>
            <a:r>
              <a:rPr sz="1125" b="1">
                <a:solidFill>
                  <a:srgbClr val="E98A5B"/>
                </a:solidFill>
              </a:rPr>
              <a:t>OPEN TO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1E2D10-C156-47B9-B3C7-E9E439F16AEE}"/>
              </a:ext>
            </a:extLst>
          </p:cNvPr>
          <p:cNvSpPr>
            <a:spLocks noGrp="1"/>
          </p:cNvSpPr>
          <p:nvPr/>
        </p:nvSpPr>
        <p:spPr>
          <a:xfrm>
            <a:off x="8477250" y="5353050"/>
            <a:ext cx="2952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sz="1125" b="1">
                <a:solidFill>
                  <a:srgbClr val="15323B"/>
                </a:solidFill>
              </a:rPr>
              <a:t>Paid partnerships  •  hosted travel</a:t>
            </a:r>
          </a:p>
          <a:p>
            <a:pPr algn="ctr">
              <a:buNone/>
              <a:defRPr sz="1125" b="1">
                <a:solidFill>
                  <a:srgbClr val="15323B"/>
                </a:solidFill>
              </a:defRPr>
            </a:pPr>
            <a:r>
              <a:rPr sz="1125" b="1">
                <a:solidFill>
                  <a:srgbClr val="15323B"/>
                </a:solidFill>
              </a:rPr>
              <a:t>UGC licensing  •  destination campaigns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C22835-889C-4696-9E1F-4DDD579489F7}"/>
              </a:ext>
            </a:extLst>
          </p:cNvPr>
          <p:cNvSpPr>
            <a:spLocks noGrp="1"/>
          </p:cNvSpPr>
          <p:nvPr/>
        </p:nvSpPr>
        <p:spPr>
          <a:xfrm>
            <a:off x="495300" y="6153150"/>
            <a:ext cx="7067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00" b="1">
                <a:solidFill>
                  <a:srgbClr val="E98A5B"/>
                </a:solidFill>
              </a:defRPr>
            </a:pPr>
            <a:r>
              <a:rPr sz="900" b="1">
                <a:solidFill>
                  <a:srgbClr val="E98A5B"/>
                </a:solidFill>
              </a:rPr>
              <a:t>Concept  •  hooks  •  filming  •  editing  •  organic posting  •  analytics recap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D2DC69-BB50-496B-8596-2C2C5DE263B4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333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176B87"/>
                </a:solidFill>
              </a:defRPr>
            </a:pPr>
            <a:r>
              <a:rPr sz="1275" b="1">
                <a:solidFill>
                  <a:srgbClr val="176B87"/>
                </a:solidFill>
              </a:rPr>
              <a:t>ollietype1travel@outlook.com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ECE1C9-1984-4842-A5B4-D721E4D78FE3}"/>
              </a:ext>
            </a:extLst>
          </p:cNvPr>
          <p:cNvSpPr>
            <a:spLocks noGrp="1"/>
          </p:cNvSpPr>
          <p:nvPr/>
        </p:nvSpPr>
        <p:spPr>
          <a:xfrm>
            <a:off x="4095750" y="6438900"/>
            <a:ext cx="3476625" cy="3320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5E7378"/>
                </a:solidFill>
              </a:defRPr>
            </a:pPr>
            <a:r>
              <a:rPr sz="975" b="0">
                <a:solidFill>
                  <a:srgbClr val="5E7378"/>
                </a:solidFill>
              </a:rPr>
              <a:t>Instagram @type1solotravel   •   TikTok @type1solotravel</a:t>
            </a:r>
          </a:p>
        </p:txBody>
      </p:sp>
    </p:spTree>
    <p:extLst>
      <p:ext uri="{BB962C8B-B14F-4D97-AF65-F5344CB8AC3E}">
        <p14:creationId xmlns:p14="http://schemas.microsoft.com/office/powerpoint/2010/main" val="175589817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585</Words>
  <Application>Microsoft Macintosh PowerPoint</Application>
  <DocSecurity>0</DocSecurity>
  <PresentationFormat>Widescreen</PresentationFormat>
  <Paragraphs>96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Oliver Steadman</cp:lastModifiedBy>
  <cp:revision>2</cp:revision>
  <dcterms:created xsi:type="dcterms:W3CDTF">2026-07-22T10:09:36Z</dcterms:created>
  <dcterms:modified xsi:type="dcterms:W3CDTF">2026-07-22T10:43:37Z</dcterms:modified>
</cp:coreProperties>
</file>